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882" r:id="rId3"/>
    <p:sldId id="880" r:id="rId4"/>
    <p:sldId id="736" r:id="rId5"/>
    <p:sldId id="711" r:id="rId6"/>
    <p:sldId id="854" r:id="rId7"/>
    <p:sldId id="776" r:id="rId8"/>
    <p:sldId id="881" r:id="rId9"/>
    <p:sldId id="740" r:id="rId10"/>
    <p:sldId id="848" r:id="rId11"/>
    <p:sldId id="876" r:id="rId12"/>
    <p:sldId id="877" r:id="rId13"/>
    <p:sldId id="875" r:id="rId14"/>
    <p:sldId id="714" r:id="rId15"/>
    <p:sldId id="878" r:id="rId16"/>
    <p:sldId id="879" r:id="rId17"/>
    <p:sldId id="883" r:id="rId18"/>
    <p:sldId id="856" r:id="rId19"/>
    <p:sldId id="857" r:id="rId20"/>
    <p:sldId id="858" r:id="rId21"/>
    <p:sldId id="859" r:id="rId22"/>
    <p:sldId id="860" r:id="rId23"/>
    <p:sldId id="861" r:id="rId24"/>
    <p:sldId id="862" r:id="rId25"/>
    <p:sldId id="863" r:id="rId26"/>
    <p:sldId id="884" r:id="rId27"/>
    <p:sldId id="865" r:id="rId28"/>
    <p:sldId id="866" r:id="rId29"/>
    <p:sldId id="867" r:id="rId30"/>
    <p:sldId id="868" r:id="rId31"/>
    <p:sldId id="885" r:id="rId32"/>
    <p:sldId id="886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4"/>
    <a:srgbClr val="678DC5"/>
    <a:srgbClr val="3E67A4"/>
    <a:srgbClr val="3E8DC5"/>
    <a:srgbClr val="5F5F65"/>
    <a:srgbClr val="7E7E86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346" autoAdjust="0"/>
    <p:restoredTop sz="90213" autoAdjust="0"/>
  </p:normalViewPr>
  <p:slideViewPr>
    <p:cSldViewPr snapToGrid="0">
      <p:cViewPr varScale="1">
        <p:scale>
          <a:sx n="62" d="100"/>
          <a:sy n="62" d="100"/>
        </p:scale>
        <p:origin x="-1128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8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21.xml"/><Relationship Id="rId18" Type="http://schemas.openxmlformats.org/officeDocument/2006/relationships/slide" Target="slides/slide26.xml"/><Relationship Id="rId3" Type="http://schemas.openxmlformats.org/officeDocument/2006/relationships/slide" Target="slides/slide5.xml"/><Relationship Id="rId21" Type="http://schemas.openxmlformats.org/officeDocument/2006/relationships/slide" Target="slides/slide29.xml"/><Relationship Id="rId7" Type="http://schemas.openxmlformats.org/officeDocument/2006/relationships/slide" Target="slides/slide10.xml"/><Relationship Id="rId12" Type="http://schemas.openxmlformats.org/officeDocument/2006/relationships/slide" Target="slides/slide20.xml"/><Relationship Id="rId17" Type="http://schemas.openxmlformats.org/officeDocument/2006/relationships/slide" Target="slides/slide25.xml"/><Relationship Id="rId2" Type="http://schemas.openxmlformats.org/officeDocument/2006/relationships/slide" Target="slides/slide4.xml"/><Relationship Id="rId16" Type="http://schemas.openxmlformats.org/officeDocument/2006/relationships/slide" Target="slides/slide24.xml"/><Relationship Id="rId20" Type="http://schemas.openxmlformats.org/officeDocument/2006/relationships/slide" Target="slides/slide28.xml"/><Relationship Id="rId1" Type="http://schemas.openxmlformats.org/officeDocument/2006/relationships/slide" Target="slides/slide3.xml"/><Relationship Id="rId6" Type="http://schemas.openxmlformats.org/officeDocument/2006/relationships/slide" Target="slides/slide9.xml"/><Relationship Id="rId11" Type="http://schemas.openxmlformats.org/officeDocument/2006/relationships/slide" Target="slides/slide19.xml"/><Relationship Id="rId5" Type="http://schemas.openxmlformats.org/officeDocument/2006/relationships/slide" Target="slides/slide8.xml"/><Relationship Id="rId15" Type="http://schemas.openxmlformats.org/officeDocument/2006/relationships/slide" Target="slides/slide23.xml"/><Relationship Id="rId10" Type="http://schemas.openxmlformats.org/officeDocument/2006/relationships/slide" Target="slides/slide17.xml"/><Relationship Id="rId19" Type="http://schemas.openxmlformats.org/officeDocument/2006/relationships/slide" Target="slides/slide27.xml"/><Relationship Id="rId4" Type="http://schemas.openxmlformats.org/officeDocument/2006/relationships/slide" Target="slides/slide6.xml"/><Relationship Id="rId9" Type="http://schemas.openxmlformats.org/officeDocument/2006/relationships/slide" Target="slides/slide13.xml"/><Relationship Id="rId14" Type="http://schemas.openxmlformats.org/officeDocument/2006/relationships/slide" Target="slides/slide22.xml"/><Relationship Id="rId22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085E8B-D399-554D-A2F9-428D37D8558B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8.1.1.2  Binary Number System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11.1.1.2</a:t>
            </a:r>
            <a:r>
              <a:rPr lang="en-US" b="1" baseline="0" dirty="0" smtClean="0"/>
              <a:t> </a:t>
            </a:r>
            <a:r>
              <a:rPr lang="en-US" b="1" dirty="0" smtClean="0">
                <a:ea typeface="ＭＳ Ｐゴシック" pitchFamily="34" charset="-128"/>
              </a:rPr>
              <a:t>What is NAT?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11.1.1.2</a:t>
            </a:r>
            <a:r>
              <a:rPr lang="en-US" b="1" baseline="0" dirty="0" smtClean="0"/>
              <a:t> </a:t>
            </a:r>
            <a:r>
              <a:rPr lang="en-US" b="1" dirty="0" smtClean="0">
                <a:ea typeface="ＭＳ Ｐゴシック" pitchFamily="34" charset="-128"/>
              </a:rPr>
              <a:t>What is</a:t>
            </a:r>
            <a:r>
              <a:rPr lang="en-US" b="1" baseline="0" dirty="0" smtClean="0">
                <a:ea typeface="ＭＳ Ｐゴシック" pitchFamily="34" charset="-128"/>
              </a:rPr>
              <a:t> NAT? (cont.)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9.1.1.1 Reasons for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9.1.1.2 Communication Between Subnets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9.1.2.1 The Plan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9.1.2.2 The Plan - Address Assignment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9.1.3.1 Basic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9.1.3.2 Subnets in Use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9.1.3.3 </a:t>
            </a:r>
            <a:r>
              <a:rPr lang="en-US" b="1" dirty="0" err="1" smtClean="0"/>
              <a:t>Subnetting</a:t>
            </a:r>
            <a:r>
              <a:rPr lang="en-US" b="1" dirty="0" smtClean="0"/>
              <a:t> Formulas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9.1.3.4</a:t>
            </a:r>
            <a:r>
              <a:rPr lang="en-US" dirty="0" smtClean="0"/>
              <a:t> </a:t>
            </a:r>
            <a:r>
              <a:rPr lang="en-US" b="1" dirty="0" smtClean="0"/>
              <a:t>Creating 4 subnets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CB8B7B-A862-E446-99E3-A3C8F6158C07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8.1.2.1  Network Portion and Host</a:t>
            </a:r>
            <a:r>
              <a:rPr lang="en-US" baseline="0" dirty="0" smtClean="0"/>
              <a:t> Portion of an IPv4 Address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err="1" smtClean="0"/>
              <a:t>Subnetting</a:t>
            </a:r>
            <a:r>
              <a:rPr lang="en-US" b="1" dirty="0" smtClean="0"/>
              <a:t> based on Host Requirements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97DA1-F155-4302-8744-6E136ACAB8E4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smtClean="0">
                <a:cs typeface="Arial" charset="0"/>
              </a:rPr>
              <a:t>Traditional </a:t>
            </a:r>
            <a:r>
              <a:rPr lang="en-US" b="1" dirty="0" err="1" smtClean="0">
                <a:cs typeface="Arial" charset="0"/>
              </a:rPr>
              <a:t>Subnetting</a:t>
            </a:r>
            <a:r>
              <a:rPr lang="en-US" b="1" dirty="0" smtClean="0">
                <a:cs typeface="Arial" charset="0"/>
              </a:rPr>
              <a:t> Wastes Addresses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3D2D7-8B37-4130-B208-6A17DB26FAC2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9.1.4.2</a:t>
            </a:r>
            <a:r>
              <a:rPr lang="en-US" b="1" dirty="0" smtClean="0">
                <a:cs typeface="Arial" charset="0"/>
              </a:rPr>
              <a:t> Variable Length Subnet Masks (VLSM)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9.1.5.3</a:t>
            </a:r>
            <a:r>
              <a:rPr lang="en-US" dirty="0" smtClean="0"/>
              <a:t> </a:t>
            </a:r>
            <a:r>
              <a:rPr lang="en-US" b="1" dirty="0" smtClean="0">
                <a:cs typeface="Arial" charset="0"/>
              </a:rPr>
              <a:t>Basic VLSM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D0A88C-0B63-DF4B-BFCD-075DA185B799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8.1.2.5 and 8.1.2.6 Bitwise AND Operation/</a:t>
            </a:r>
            <a:r>
              <a:rPr lang="en-US" baseline="0" dirty="0" smtClean="0"/>
              <a:t>Importance of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CB8B7B-A862-E446-99E3-A3C8F6158C07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8.1.2.1  Network Portion and Host Portion of an IPv4 Address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8.1.2.2  Examining the Prefix Length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8.1.2.2  Examining the Prefix Length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8A5DA9-7DB1-7248-9C05-61318208F4DE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8.1.4.4  Legacy </a:t>
            </a:r>
            <a:r>
              <a:rPr lang="en-US" dirty="0" err="1" smtClean="0"/>
              <a:t>Classful</a:t>
            </a:r>
            <a:r>
              <a:rPr lang="en-US" dirty="0" smtClean="0"/>
              <a:t> Addressing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8A5DA9-7DB1-7248-9C05-61318208F4DE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8.1.4.4  Legacy </a:t>
            </a:r>
            <a:r>
              <a:rPr lang="en-US" dirty="0" err="1" smtClean="0"/>
              <a:t>Classful</a:t>
            </a:r>
            <a:r>
              <a:rPr lang="en-US" dirty="0" smtClean="0"/>
              <a:t> Addressing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C451AD-8F12-D142-8818-C70BDAC90EDF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8.1.4.1  Public and Private IPv4 Addresses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379492"/>
            <a:ext cx="8733677" cy="508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921" y="1760854"/>
            <a:ext cx="7066647" cy="1958390"/>
          </a:xfrm>
        </p:spPr>
        <p:txBody>
          <a:bodyPr/>
          <a:lstStyle/>
          <a:p>
            <a:r>
              <a:rPr lang="en-US" dirty="0" smtClean="0"/>
              <a:t>Review class on </a:t>
            </a:r>
            <a:br>
              <a:rPr lang="en-US" dirty="0" smtClean="0"/>
            </a:br>
            <a:r>
              <a:rPr lang="en-US" dirty="0" smtClean="0"/>
              <a:t>IP addressing &amp; Subnet</a:t>
            </a:r>
            <a:br>
              <a:rPr lang="en-US" dirty="0" smtClean="0"/>
            </a:br>
            <a:r>
              <a:rPr lang="en-US" dirty="0" smtClean="0"/>
              <a:t>May 18, 2020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9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310184" y="427755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Types of IPv4 Address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Legacy </a:t>
            </a:r>
            <a:r>
              <a:rPr lang="en-US" dirty="0" err="1" smtClean="0">
                <a:latin typeface="Arial" charset="0"/>
              </a:rPr>
              <a:t>Classful</a:t>
            </a:r>
            <a:r>
              <a:rPr lang="en-US" dirty="0" smtClean="0">
                <a:latin typeface="Arial" charset="0"/>
              </a:rPr>
              <a:t> Addressing</a:t>
            </a:r>
            <a:endParaRPr lang="en-US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4" y="1265955"/>
            <a:ext cx="8441930" cy="52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1350" y="-685800"/>
            <a:ext cx="53911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See if updated graphic with top row in text case for consistency.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5390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351246" y="394392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Classless Addressing</a:t>
            </a:r>
            <a:endParaRPr lang="en-US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486" y="1654629"/>
            <a:ext cx="8592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Formal </a:t>
            </a:r>
            <a:r>
              <a:rPr lang="en-US" sz="2000" dirty="0"/>
              <a:t>name is </a:t>
            </a:r>
            <a:r>
              <a:rPr lang="en-US" sz="2000" dirty="0">
                <a:solidFill>
                  <a:srgbClr val="FF0000"/>
                </a:solidFill>
              </a:rPr>
              <a:t>Classless Inter-Domain Routing </a:t>
            </a:r>
            <a:r>
              <a:rPr lang="en-US" sz="2000" dirty="0"/>
              <a:t>(</a:t>
            </a:r>
            <a:r>
              <a:rPr lang="en-US" sz="2000" dirty="0" smtClean="0"/>
              <a:t>CIDR)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C</a:t>
            </a:r>
            <a:r>
              <a:rPr lang="en-US" sz="2000" dirty="0" smtClean="0"/>
              <a:t>reated </a:t>
            </a:r>
            <a:r>
              <a:rPr lang="en-US" sz="2000" dirty="0"/>
              <a:t>a new set of standards that allowed service providers to allocate IPv4 addresses on any address bit boundary (prefix length) instead of only by a class A, B, or C </a:t>
            </a:r>
            <a:r>
              <a:rPr lang="en-US" sz="2000" dirty="0" smtClean="0"/>
              <a:t>address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Example:</a:t>
            </a:r>
          </a:p>
          <a:p>
            <a:pPr algn="l"/>
            <a:r>
              <a:rPr lang="en-US" sz="2000" dirty="0" smtClean="0"/>
              <a:t>	192.168.10.0/23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7511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589" y="3174716"/>
            <a:ext cx="5694531" cy="65754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smtClean="0"/>
              <a:t>Private IP address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8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87083" y="394392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Public and Private IPv4 Addresses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323" y="1470932"/>
            <a:ext cx="8382251" cy="50864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 smtClean="0">
                <a:solidFill>
                  <a:srgbClr val="FF0000"/>
                </a:solidFill>
              </a:rPr>
              <a:t>rivate </a:t>
            </a:r>
            <a:r>
              <a:rPr lang="en-US" sz="2000" b="1" dirty="0">
                <a:solidFill>
                  <a:srgbClr val="FF0000"/>
                </a:solidFill>
              </a:rPr>
              <a:t>address </a:t>
            </a:r>
            <a:r>
              <a:rPr lang="en-US" sz="2000" b="1" dirty="0"/>
              <a:t>blocks are:</a:t>
            </a:r>
          </a:p>
          <a:p>
            <a:r>
              <a:rPr lang="en-US" sz="2000" dirty="0" smtClean="0"/>
              <a:t>Hosts that do not require access to the Internet can use private addresses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.0.0.0 </a:t>
            </a:r>
            <a:r>
              <a:rPr lang="en-US" dirty="0"/>
              <a:t>to 10.255.255.255 (10.0.0.0/8)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172.16</a:t>
            </a:r>
            <a:r>
              <a:rPr lang="en-US" dirty="0"/>
              <a:t>.0.0 to </a:t>
            </a:r>
            <a:r>
              <a:rPr lang="en-US" dirty="0">
                <a:solidFill>
                  <a:srgbClr val="FF0000"/>
                </a:solidFill>
              </a:rPr>
              <a:t>172.31</a:t>
            </a:r>
            <a:r>
              <a:rPr lang="en-US" dirty="0"/>
              <a:t>.255.255 (172.16.0.0/12)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192.168</a:t>
            </a:r>
            <a:r>
              <a:rPr lang="en-US" dirty="0"/>
              <a:t>.0.0 to 192.168.255.255 (192.168.0.0/16</a:t>
            </a:r>
            <a:r>
              <a:rPr lang="en-US" dirty="0" smtClean="0"/>
              <a:t>)</a:t>
            </a:r>
          </a:p>
          <a:p>
            <a:pPr marL="457200" lvl="1" indent="0"/>
            <a:endParaRPr lang="en-US" dirty="0"/>
          </a:p>
          <a:p>
            <a:r>
              <a:rPr lang="en-US" sz="2800" dirty="0" smtClean="0">
                <a:solidFill>
                  <a:srgbClr val="00B0F0"/>
                </a:solidFill>
              </a:rPr>
              <a:t>Not </a:t>
            </a:r>
            <a:r>
              <a:rPr lang="en-US" sz="2800" dirty="0">
                <a:solidFill>
                  <a:srgbClr val="00B0F0"/>
                </a:solidFill>
              </a:rPr>
              <a:t>globally </a:t>
            </a:r>
            <a:r>
              <a:rPr lang="en-US" sz="2800" dirty="0" smtClean="0">
                <a:solidFill>
                  <a:srgbClr val="00B0F0"/>
                </a:solidFill>
              </a:rPr>
              <a:t>routable</a:t>
            </a:r>
          </a:p>
          <a:p>
            <a:r>
              <a:rPr lang="en-US" sz="2800" dirty="0" smtClean="0"/>
              <a:t>Address translation is done at Router to convert private IP into Public IP address and vice versa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278" y="468150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What is NAT?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409" y="1390426"/>
            <a:ext cx="8187191" cy="5067523"/>
          </a:xfrm>
        </p:spPr>
        <p:txBody>
          <a:bodyPr/>
          <a:lstStyle/>
          <a:p>
            <a:r>
              <a:rPr lang="en-US" sz="2000" dirty="0" smtClean="0"/>
              <a:t>NAT is a process used to translate network addresses.</a:t>
            </a:r>
          </a:p>
          <a:p>
            <a:r>
              <a:rPr lang="en-US" sz="2000" dirty="0" smtClean="0"/>
              <a:t>NAT’s primary use is to conserve public IPv4 addresses.</a:t>
            </a:r>
          </a:p>
          <a:p>
            <a:r>
              <a:rPr lang="en-US" sz="2000" dirty="0" smtClean="0"/>
              <a:t>NAT is usually </a:t>
            </a:r>
            <a:r>
              <a:rPr lang="en-US" sz="2000" dirty="0" smtClean="0">
                <a:solidFill>
                  <a:srgbClr val="FF0000"/>
                </a:solidFill>
              </a:rPr>
              <a:t>implemented at border network devices</a:t>
            </a:r>
            <a:r>
              <a:rPr lang="en-US" sz="2000" dirty="0" smtClean="0"/>
              <a:t>, such as firewalls or routers.</a:t>
            </a:r>
          </a:p>
          <a:p>
            <a:r>
              <a:rPr lang="en-US" sz="2000" dirty="0" smtClean="0"/>
              <a:t>NAT allows the networks to use private addresses internally, only translating to public addresses when needed.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Devices within the organization </a:t>
            </a:r>
            <a:r>
              <a:rPr lang="en-US" sz="2000" dirty="0" smtClean="0"/>
              <a:t>can be assigned private addresses and operate with locally unique addresses.</a:t>
            </a:r>
          </a:p>
          <a:p>
            <a:r>
              <a:rPr lang="en-US" sz="2000" dirty="0" smtClean="0"/>
              <a:t>When traffic must be sent or received to or from other organizations or the Internet, the </a:t>
            </a:r>
            <a:r>
              <a:rPr lang="en-US" sz="2000" dirty="0" smtClean="0">
                <a:solidFill>
                  <a:srgbClr val="FF0000"/>
                </a:solidFill>
              </a:rPr>
              <a:t>border router translates </a:t>
            </a:r>
            <a:r>
              <a:rPr lang="en-US" sz="2000" dirty="0" smtClean="0"/>
              <a:t>the addresses to a public and globally unique address.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24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7" y="426395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NAT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35" y="1727714"/>
            <a:ext cx="6342069" cy="458038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1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326" y="3117044"/>
            <a:ext cx="4552793" cy="838200"/>
          </a:xfrm>
        </p:spPr>
        <p:txBody>
          <a:bodyPr/>
          <a:lstStyle/>
          <a:p>
            <a:r>
              <a:rPr lang="en-US" dirty="0" err="1" smtClean="0"/>
              <a:t>Subnetting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0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ts val="2000"/>
              </a:lnSpc>
              <a:buNone/>
            </a:pPr>
            <a:r>
              <a:rPr lang="en-US" sz="2000" b="1" dirty="0" err="1"/>
              <a:t>Subnetting</a:t>
            </a:r>
            <a:r>
              <a:rPr lang="en-US" sz="2000" dirty="0"/>
              <a:t> is the process of segmenting a network into multiple smaller network spaces called </a:t>
            </a:r>
            <a:r>
              <a:rPr lang="en-US" sz="2000" dirty="0" err="1"/>
              <a:t>subnetworks</a:t>
            </a:r>
            <a:r>
              <a:rPr lang="en-US" sz="2000" dirty="0"/>
              <a:t> or subnets.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/>
              <a:t>Large networks must be segmented into smaller </a:t>
            </a:r>
            <a:r>
              <a:rPr lang="en-US" sz="2000" dirty="0" err="1"/>
              <a:t>subnetworks</a:t>
            </a:r>
            <a:r>
              <a:rPr lang="en-US" sz="2000" dirty="0"/>
              <a:t>, creating smaller groups of devices and services to: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Control traffic by containing broadcast traffic within each </a:t>
            </a:r>
            <a:r>
              <a:rPr lang="en-US" sz="2000" dirty="0" err="1"/>
              <a:t>subnetwork</a:t>
            </a:r>
            <a:r>
              <a:rPr lang="en-US" sz="2000" dirty="0"/>
              <a:t>. 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Reduce overall network traffic </a:t>
            </a:r>
            <a:r>
              <a:rPr lang="en-US" sz="2000" dirty="0"/>
              <a:t>and improve network performance.</a:t>
            </a:r>
          </a:p>
          <a:p>
            <a:pPr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b="1" dirty="0" smtClean="0"/>
              <a:t>Communication Between Subnets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A router is necessary for devices </a:t>
            </a:r>
            <a:r>
              <a:rPr lang="en-US" sz="2000" dirty="0" smtClean="0"/>
              <a:t>on different networks and subnets to communicate. 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13" y="534435"/>
            <a:ext cx="8145462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Arial" pitchFamily="34" charset="0"/>
              </a:rPr>
              <a:t>Different networks for different groups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290638" y="1471613"/>
            <a:ext cx="6938962" cy="5175538"/>
          </a:xfr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46902" y="1518368"/>
            <a:ext cx="51244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Planning the Network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977" y="46597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Basic Subnetting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dirty="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975" y="2381250"/>
            <a:ext cx="8194675" cy="4081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009" y="1602769"/>
            <a:ext cx="7317848" cy="2712377"/>
          </a:xfrm>
        </p:spPr>
        <p:txBody>
          <a:bodyPr/>
          <a:lstStyle/>
          <a:p>
            <a:r>
              <a:rPr lang="en-US" sz="3600" dirty="0" smtClean="0"/>
              <a:t>IP addressing</a:t>
            </a:r>
          </a:p>
          <a:p>
            <a:r>
              <a:rPr lang="en-US" sz="3600" dirty="0" smtClean="0"/>
              <a:t>Public / Private IP address</a:t>
            </a:r>
          </a:p>
          <a:p>
            <a:r>
              <a:rPr lang="en-US" sz="3600" dirty="0" smtClean="0"/>
              <a:t>Network Address Translation</a:t>
            </a:r>
          </a:p>
          <a:p>
            <a:r>
              <a:rPr lang="en-US" sz="3600" dirty="0" err="1" smtClean="0"/>
              <a:t>Subnetting</a:t>
            </a:r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6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Subnets in Use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864735" y="1405774"/>
            <a:ext cx="3763876" cy="256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732223" y="3978044"/>
            <a:ext cx="3730133" cy="2495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40427" y="1383721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3372" y="1506588"/>
            <a:ext cx="227337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Subnets in Use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352" y="5317885"/>
            <a:ext cx="2913647" cy="1310532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Formulas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 l="33044" t="36802" r="40456" b="51778"/>
          <a:stretch>
            <a:fillRect/>
          </a:stretch>
        </p:blipFill>
        <p:spPr bwMode="auto">
          <a:xfrm>
            <a:off x="3376016" y="4086778"/>
            <a:ext cx="4968621" cy="120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799965" y="2137788"/>
            <a:ext cx="2438400" cy="4441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 l="55441" t="36531" r="18567" b="42275"/>
          <a:stretch>
            <a:fillRect/>
          </a:stretch>
        </p:blipFill>
        <p:spPr bwMode="auto">
          <a:xfrm>
            <a:off x="3238367" y="1461153"/>
            <a:ext cx="5533974" cy="2535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719229" y="1432069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4145" y="4032701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Creating 4 Subnets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1944969"/>
            <a:ext cx="8328025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7379" y="2069478"/>
            <a:ext cx="28216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Subnets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3 bits to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Create 8 Subnets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728780"/>
            <a:ext cx="6735524" cy="469353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824173" y="1536393"/>
            <a:ext cx="6830232" cy="4859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9497" y="1377798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232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  <a:defRPr/>
            </a:pPr>
            <a:r>
              <a:rPr lang="en-US" sz="2000" b="1" dirty="0"/>
              <a:t>Two considerations when planning subnets</a:t>
            </a:r>
            <a:r>
              <a:rPr lang="en-US" sz="2000" dirty="0"/>
              <a:t>: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/>
              <a:t>Number of subnets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 smtClean="0"/>
              <a:t>Number </a:t>
            </a:r>
            <a:r>
              <a:rPr lang="en-US" sz="2000" dirty="0"/>
              <a:t>of host addresses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endParaRPr lang="en-US" sz="2000" dirty="0"/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r>
              <a:rPr lang="en-US" sz="2000" b="1" dirty="0"/>
              <a:t>Formula to determine number of usable hosts: 2^n-2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2^</a:t>
            </a:r>
            <a:r>
              <a:rPr lang="en-US" i="1" dirty="0"/>
              <a:t>n</a:t>
            </a:r>
            <a:r>
              <a:rPr lang="en-US" dirty="0"/>
              <a:t>  (where </a:t>
            </a:r>
            <a:r>
              <a:rPr lang="en-US" i="1" dirty="0"/>
              <a:t>n</a:t>
            </a:r>
            <a:r>
              <a:rPr lang="en-US" dirty="0"/>
              <a:t> is the number of remaining host bits) is used to calculate the number of hosts.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-2  (The </a:t>
            </a:r>
            <a:r>
              <a:rPr lang="en-US" dirty="0" err="1"/>
              <a:t>subnetwork</a:t>
            </a:r>
            <a:r>
              <a:rPr lang="en-US" dirty="0"/>
              <a:t> ID and broadcast address cannot be used on each subnet.)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52364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3000" dirty="0" smtClean="0">
                <a:cs typeface="Arial" pitchFamily="34" charset="0"/>
              </a:rPr>
              <a:t>Traditional </a:t>
            </a:r>
            <a:r>
              <a:rPr lang="en-US" sz="3000" dirty="0" err="1" smtClean="0">
                <a:cs typeface="Arial" pitchFamily="34" charset="0"/>
              </a:rPr>
              <a:t>Subnetting</a:t>
            </a:r>
            <a:r>
              <a:rPr lang="en-US" sz="3000" dirty="0" smtClean="0">
                <a:cs typeface="Arial" pitchFamily="34" charset="0"/>
              </a:rPr>
              <a:t>: Equal Addresses</a:t>
            </a:r>
            <a:endParaRPr lang="en-US" sz="3000" dirty="0">
              <a:cs typeface="Arial" pitchFamily="34" charset="0"/>
            </a:endParaRPr>
          </a:p>
        </p:txBody>
      </p:sp>
      <p:sp>
        <p:nvSpPr>
          <p:cNvPr id="19459" name="Rectangle 6"/>
          <p:cNvSpPr>
            <a:spLocks noGrp="1" noChangeArrowheads="1"/>
          </p:cNvSpPr>
          <p:nvPr>
            <p:ph idx="1"/>
          </p:nvPr>
        </p:nvSpPr>
        <p:spPr>
          <a:xfrm>
            <a:off x="504652" y="1546287"/>
            <a:ext cx="3295650" cy="4457927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Subnets that require fewer addresses have </a:t>
            </a:r>
            <a:r>
              <a:rPr lang="en-US" altLang="ja-JP" sz="20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unused (wasted) 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addresses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For example, WAN links only need two addresses</a:t>
            </a:r>
            <a:r>
              <a:rPr lang="nb-NO" altLang="ja-JP" sz="2000" dirty="0" smtClean="0">
                <a:ea typeface="ＭＳ Ｐゴシック" pitchFamily="34" charset="-128"/>
              </a:rPr>
              <a:t>.</a:t>
            </a:r>
            <a:endParaRPr lang="nb-NO" sz="2000" dirty="0" smtClean="0"/>
          </a:p>
          <a:p>
            <a:pPr marL="228600" indent="-2286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3951063" y="1547812"/>
            <a:ext cx="4621437" cy="46624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59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25116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charset="0"/>
              </a:rPr>
              <a:t>Variable Length Subnet Masks (VLSM) </a:t>
            </a:r>
            <a:endParaRPr lang="en-US" dirty="0"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455122" y="1619840"/>
            <a:ext cx="3401984" cy="4885729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nb-NO" sz="2000" dirty="0"/>
              <a:t>The </a:t>
            </a:r>
            <a:r>
              <a:rPr lang="nb-NO" sz="2000" dirty="0">
                <a:solidFill>
                  <a:srgbClr val="FF0000"/>
                </a:solidFill>
              </a:rPr>
              <a:t>variable-length subnet mask (VLSM) </a:t>
            </a:r>
            <a:r>
              <a:rPr lang="nb-NO" sz="2000" dirty="0"/>
              <a:t>or subnetting a subnet provides more efficient use of addresses.</a:t>
            </a:r>
            <a:endParaRPr lang="en-US" altLang="ja-JP" sz="2000" dirty="0">
              <a:ea typeface="ＭＳ Ｐゴシック" pitchFamily="34" charset="-128"/>
            </a:endParaRP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VLSM allows a network space to be divided in </a:t>
            </a:r>
            <a:r>
              <a:rPr lang="en-US" sz="2000" dirty="0" smtClean="0">
                <a:solidFill>
                  <a:srgbClr val="FF0000"/>
                </a:solidFill>
              </a:rPr>
              <a:t>unequal parts</a:t>
            </a:r>
            <a:r>
              <a:rPr lang="en-US" sz="2000" dirty="0" smtClean="0"/>
              <a:t>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Subnet mask varies, depending on how many bits have been borrowed for a particular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Network is first subnetted, and then the </a:t>
            </a:r>
            <a:r>
              <a:rPr lang="en-US" sz="2000" dirty="0" smtClean="0">
                <a:solidFill>
                  <a:srgbClr val="FF0000"/>
                </a:solidFill>
              </a:rPr>
              <a:t>subnets are </a:t>
            </a:r>
            <a:r>
              <a:rPr lang="en-US" sz="2000" dirty="0" err="1" smtClean="0">
                <a:solidFill>
                  <a:srgbClr val="FF0000"/>
                </a:solidFill>
              </a:rPr>
              <a:t>resubnetted</a:t>
            </a:r>
            <a:r>
              <a:rPr lang="en-US" sz="2000" dirty="0" smtClean="0"/>
              <a:t>.</a:t>
            </a:r>
          </a:p>
          <a:p>
            <a:pPr marL="0" indent="0" eaLnBrk="1" hangingPunct="1">
              <a:lnSpc>
                <a:spcPct val="75000"/>
              </a:lnSpc>
              <a:buNone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7283" t="26935" r="32486" b="25446"/>
          <a:stretch>
            <a:fillRect/>
          </a:stretch>
        </p:blipFill>
        <p:spPr bwMode="auto">
          <a:xfrm>
            <a:off x="3956859" y="1687951"/>
            <a:ext cx="4887884" cy="43890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370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028701" y="1509712"/>
            <a:ext cx="7119938" cy="486321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69" y="1506463"/>
            <a:ext cx="4726226" cy="132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34" y="3102711"/>
            <a:ext cx="8667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40112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Binary Number System</a:t>
            </a:r>
            <a:endParaRPr lang="en-US" dirty="0">
              <a:latin typeface="Arial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3" y="1569087"/>
            <a:ext cx="24098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4" y="2068201"/>
            <a:ext cx="15335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2861628" y="1869124"/>
            <a:ext cx="6116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5126070" y="2554514"/>
            <a:ext cx="696351" cy="708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892952" y="2531667"/>
            <a:ext cx="510496" cy="7316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148200" y="2606632"/>
            <a:ext cx="1490669" cy="6566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555807" y="2363476"/>
            <a:ext cx="6116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908697" y="2658751"/>
            <a:ext cx="1828800" cy="6566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06" y="3811283"/>
            <a:ext cx="3958092" cy="31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72" y="3561192"/>
            <a:ext cx="5466796" cy="299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694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866" y="3034850"/>
            <a:ext cx="6227479" cy="838200"/>
          </a:xfrm>
        </p:spPr>
        <p:txBody>
          <a:bodyPr/>
          <a:lstStyle/>
          <a:p>
            <a:r>
              <a:rPr lang="en-US" dirty="0" smtClean="0"/>
              <a:t>Let us do another  example 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9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82" y="312730"/>
            <a:ext cx="8632593" cy="896038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2400" dirty="0" smtClean="0">
                <a:latin typeface="Arial" charset="0"/>
              </a:rPr>
              <a:t>Network Portion and Host Portion of an IPv4 Address</a:t>
            </a:r>
            <a:endParaRPr lang="en-US" sz="2400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238" y="1437368"/>
            <a:ext cx="8166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subnet mask </a:t>
            </a:r>
            <a:r>
              <a:rPr lang="en-US" sz="2000" dirty="0" smtClean="0"/>
              <a:t>just </a:t>
            </a:r>
            <a:r>
              <a:rPr lang="en-US" sz="2000" dirty="0"/>
              <a:t>says where </a:t>
            </a:r>
            <a:r>
              <a:rPr lang="en-US" sz="2000" dirty="0">
                <a:solidFill>
                  <a:srgbClr val="FF0000"/>
                </a:solidFill>
              </a:rPr>
              <a:t>to look for </a:t>
            </a:r>
            <a:r>
              <a:rPr lang="en-US" sz="2000" dirty="0" smtClean="0">
                <a:solidFill>
                  <a:srgbClr val="FF0000"/>
                </a:solidFill>
              </a:rPr>
              <a:t>the network portion </a:t>
            </a:r>
            <a:r>
              <a:rPr lang="en-US" sz="2000" dirty="0"/>
              <a:t>in a given IPv4 address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24" y="2375434"/>
            <a:ext cx="5972381" cy="3511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11326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Bitwise AND Operation</a:t>
            </a:r>
            <a:endParaRPr lang="en-US" dirty="0"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6" y="1668256"/>
            <a:ext cx="7631430" cy="41725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29898" y="432027"/>
            <a:ext cx="8967873" cy="820564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2800" dirty="0" smtClean="0">
                <a:latin typeface="Arial" charset="0"/>
              </a:rPr>
              <a:t>IPv4 Subnet masks</a:t>
            </a:r>
            <a:endParaRPr lang="en-US" sz="2800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/>
          <a:stretch/>
        </p:blipFill>
        <p:spPr bwMode="auto">
          <a:xfrm>
            <a:off x="609600" y="1443264"/>
            <a:ext cx="7678057" cy="4897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1538514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Valid Subnet Masks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11441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Address and Broadcast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network, 192.168.10.0/24 network</a:t>
            </a:r>
          </a:p>
          <a:p>
            <a:pPr lvl="1"/>
            <a:r>
              <a:rPr lang="en-US" dirty="0" smtClean="0"/>
              <a:t>There are 8-bit allocated for host part.</a:t>
            </a:r>
          </a:p>
          <a:p>
            <a:pPr lvl="1"/>
            <a:endParaRPr lang="en-US" dirty="0"/>
          </a:p>
          <a:p>
            <a:pPr marL="461963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Network Address</a:t>
            </a:r>
            <a:r>
              <a:rPr lang="en-US" dirty="0" smtClean="0"/>
              <a:t>: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All 0’s  in the host part:    0000 0000 = 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So, network address = 192.168.10.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pPr marL="461963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Broadcast address</a:t>
            </a:r>
            <a:r>
              <a:rPr lang="en-US" dirty="0" smtClean="0"/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All </a:t>
            </a:r>
            <a:r>
              <a:rPr lang="en-US" dirty="0" smtClean="0"/>
              <a:t>1’s  </a:t>
            </a:r>
            <a:r>
              <a:rPr lang="en-US" dirty="0"/>
              <a:t>in the host part:    </a:t>
            </a:r>
            <a:r>
              <a:rPr lang="en-US" dirty="0" smtClean="0"/>
              <a:t>1111 1111 </a:t>
            </a:r>
            <a:r>
              <a:rPr lang="en-US" dirty="0"/>
              <a:t>= </a:t>
            </a:r>
            <a:r>
              <a:rPr lang="en-US" dirty="0" smtClean="0"/>
              <a:t>255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So, </a:t>
            </a:r>
            <a:r>
              <a:rPr lang="en-US" dirty="0" smtClean="0"/>
              <a:t>broadcast </a:t>
            </a:r>
            <a:r>
              <a:rPr lang="en-US" dirty="0"/>
              <a:t>address = </a:t>
            </a:r>
            <a:r>
              <a:rPr lang="en-US" dirty="0" smtClean="0"/>
              <a:t>192.168.10.</a:t>
            </a:r>
            <a:r>
              <a:rPr lang="en-US" dirty="0" smtClean="0">
                <a:solidFill>
                  <a:srgbClr val="FF0000"/>
                </a:solidFill>
              </a:rPr>
              <a:t>255</a:t>
            </a:r>
            <a:endParaRPr lang="en-US" dirty="0">
              <a:solidFill>
                <a:srgbClr val="FF0000"/>
              </a:solidFill>
            </a:endParaRPr>
          </a:p>
          <a:p>
            <a:pPr marL="461963" indent="-3429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6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06821"/>
            <a:ext cx="8483685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Examining the Prefix Length</a:t>
            </a:r>
            <a:endParaRPr lang="en-US" dirty="0"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5" y="1291159"/>
            <a:ext cx="6586485" cy="53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463283" y="452541"/>
            <a:ext cx="8483685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Examining the Prefix Length (cont.)</a:t>
            </a:r>
            <a:endParaRPr lang="en-US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35" y="1844041"/>
            <a:ext cx="6584003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9472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14700</TotalTime>
  <Pages>28</Pages>
  <Words>801</Words>
  <Application>Microsoft Office PowerPoint</Application>
  <PresentationFormat>On-screen Show (4:3)</PresentationFormat>
  <Paragraphs>273</Paragraphs>
  <Slides>31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PPT-TMPLT-WHT_C</vt:lpstr>
      <vt:lpstr>NetAcad-4F_PPT-WHT_060408</vt:lpstr>
      <vt:lpstr>Review class on  IP addressing &amp; Subnet May 18, 2020  </vt:lpstr>
      <vt:lpstr>PowerPoint Presentation</vt:lpstr>
      <vt:lpstr> Binary Number System</vt:lpstr>
      <vt:lpstr> Network Portion and Host Portion of an IPv4 Address</vt:lpstr>
      <vt:lpstr> Bitwise AND Operation</vt:lpstr>
      <vt:lpstr> IPv4 Subnet masks</vt:lpstr>
      <vt:lpstr>Network Address and Broadcast address</vt:lpstr>
      <vt:lpstr> Examining the Prefix Length</vt:lpstr>
      <vt:lpstr> Examining the Prefix Length (cont.)</vt:lpstr>
      <vt:lpstr>Types of IPv4 Address Legacy Classful Addressing</vt:lpstr>
      <vt:lpstr> Classless Addressing</vt:lpstr>
      <vt:lpstr>PowerPoint Presentation</vt:lpstr>
      <vt:lpstr> Public and Private IPv4 Addresses</vt:lpstr>
      <vt:lpstr>What is NAT?</vt:lpstr>
      <vt:lpstr> NAT</vt:lpstr>
      <vt:lpstr>Subnetting</vt:lpstr>
      <vt:lpstr>Network Segmentation  Reasons for Subnetting</vt:lpstr>
      <vt:lpstr>Different networks for different groups</vt:lpstr>
      <vt:lpstr> Basic Subnetting</vt:lpstr>
      <vt:lpstr> Subnets in Use</vt:lpstr>
      <vt:lpstr> Subnetting Formulas</vt:lpstr>
      <vt:lpstr> Creating 4 Subnets</vt:lpstr>
      <vt:lpstr> Creating Eight Subnets</vt:lpstr>
      <vt:lpstr> Creating Eight Subnets (Cont.)</vt:lpstr>
      <vt:lpstr> Creating Eight Subnets (Cont.)</vt:lpstr>
      <vt:lpstr> Subnetting Based on Host Requirements</vt:lpstr>
      <vt:lpstr> Traditional Subnetting: Equal Addresses</vt:lpstr>
      <vt:lpstr> Variable Length Subnet Masks (VLSM) </vt:lpstr>
      <vt:lpstr>Benefits of Variable Length Subnet Masking Basic VLSM</vt:lpstr>
      <vt:lpstr> Creating Eight Subnets (Cont.)</vt:lpstr>
      <vt:lpstr>Let us do another  example ..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Windows User</cp:lastModifiedBy>
  <cp:revision>909</cp:revision>
  <cp:lastPrinted>1999-01-27T00:54:54Z</cp:lastPrinted>
  <dcterms:created xsi:type="dcterms:W3CDTF">2006-10-23T15:07:30Z</dcterms:created>
  <dcterms:modified xsi:type="dcterms:W3CDTF">2020-05-17T19:39:29Z</dcterms:modified>
</cp:coreProperties>
</file>